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0"/>
  </p:notesMasterIdLst>
  <p:sldIdLst>
    <p:sldId id="1724" r:id="rId2"/>
    <p:sldId id="1719" r:id="rId3"/>
    <p:sldId id="1725" r:id="rId4"/>
    <p:sldId id="1720" r:id="rId5"/>
    <p:sldId id="1722" r:id="rId6"/>
    <p:sldId id="1727" r:id="rId7"/>
    <p:sldId id="1721" r:id="rId8"/>
    <p:sldId id="173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028"/>
    <a:srgbClr val="F84242"/>
    <a:srgbClr val="E82828"/>
    <a:srgbClr val="2F7EDD"/>
    <a:srgbClr val="0D69FF"/>
    <a:srgbClr val="3C7AE0"/>
    <a:srgbClr val="3485E8"/>
    <a:srgbClr val="418DE9"/>
    <a:srgbClr val="0088E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36" autoAdjust="0"/>
    <p:restoredTop sz="90675" autoAdjust="0"/>
  </p:normalViewPr>
  <p:slideViewPr>
    <p:cSldViewPr snapToGrid="0">
      <p:cViewPr varScale="1">
        <p:scale>
          <a:sx n="74" d="100"/>
          <a:sy n="74" d="100"/>
        </p:scale>
        <p:origin x="72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07589A1-5BBD-49DF-BC36-4B94FAC96860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78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51989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00894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23491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76354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12821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31016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98905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57736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95572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63487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115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EA4C-B080-439A-A2E1-ACFD2CD6322A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A1FD-3C92-4EFE-8C9E-1A3020CA4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22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6002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ВПР 2022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1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3702050"/>
            <a:ext cx="10515600" cy="2844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План-график и Порядок проведения ВПР.</a:t>
            </a:r>
          </a:p>
          <a:p>
            <a:r>
              <a:rPr lang="ru-RU" sz="2000" dirty="0" smtClean="0"/>
              <a:t>Проведение ВПР с </a:t>
            </a:r>
            <a:r>
              <a:rPr lang="ru-RU" sz="2000" dirty="0"/>
              <a:t>обеспечением альтернативной возможности выполнения участниками работ в компьютерной </a:t>
            </a:r>
            <a:r>
              <a:rPr lang="ru-RU" sz="2000" dirty="0" smtClean="0"/>
              <a:t>форме.</a:t>
            </a:r>
          </a:p>
          <a:p>
            <a:r>
              <a:rPr lang="ru-RU" sz="2000" dirty="0" smtClean="0"/>
              <a:t>Новый личный кабинет в ФИС ОКО (функционал).</a:t>
            </a:r>
          </a:p>
          <a:p>
            <a:r>
              <a:rPr lang="ru-RU" sz="2000" dirty="0" smtClean="0"/>
              <a:t>Заполнение </a:t>
            </a:r>
            <a:r>
              <a:rPr lang="ru-RU" sz="2000" dirty="0"/>
              <a:t>форм в новом личном кабинете в ФИС ОКО.</a:t>
            </a:r>
            <a:endParaRPr lang="ru-RU" sz="2000" dirty="0" smtClean="0"/>
          </a:p>
          <a:p>
            <a:r>
              <a:rPr lang="ru-RU" sz="2000" dirty="0" smtClean="0"/>
              <a:t>Ответы на вопросы.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08221" y="190013"/>
            <a:ext cx="7758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Министерство образования и науки Республики Северная Осетия-Алания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9403" y="632289"/>
            <a:ext cx="5886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Государственное бюджетное учреждение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«Республиканский центр оценки качества образования»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1184" y="1"/>
            <a:ext cx="2000816" cy="2000816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302537" y="3129441"/>
            <a:ext cx="10515600" cy="57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План совещания: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5346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3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Проведение ВПР в 2022 году в 4-8 и 10-11 классах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29559" y="1373816"/>
            <a:ext cx="10831716" cy="498253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/>
              <a:t>План-график и Порядок </a:t>
            </a:r>
            <a:r>
              <a:rPr lang="ru-RU" sz="2400" dirty="0"/>
              <a:t>проведения всероссийских проверочных работ в 2022 году </a:t>
            </a:r>
            <a:r>
              <a:rPr lang="ru-RU" sz="2400" dirty="0" smtClean="0"/>
              <a:t>разработаны </a:t>
            </a:r>
            <a:r>
              <a:rPr lang="ru-RU" sz="2400" dirty="0"/>
              <a:t>в соответствии с Приказом </a:t>
            </a:r>
            <a:r>
              <a:rPr lang="ru-RU" sz="2400" dirty="0" err="1"/>
              <a:t>Рособрнадзора</a:t>
            </a:r>
            <a:r>
              <a:rPr lang="ru-RU" sz="2400" dirty="0"/>
              <a:t> от 16.08.2021 № 1139 «О проведении Федеральной службой по надзору в сфере образования и науки  мониторинга качества подготовки обучающихся общеобразовательных </a:t>
            </a:r>
            <a:r>
              <a:rPr lang="ru-RU" sz="2400" dirty="0" smtClean="0"/>
              <a:t>организаций </a:t>
            </a:r>
            <a:r>
              <a:rPr lang="ru-RU" sz="2400" dirty="0"/>
              <a:t>в форме всероссийских </a:t>
            </a:r>
            <a:r>
              <a:rPr lang="ru-RU" sz="2400" dirty="0" smtClean="0"/>
              <a:t>проверочных </a:t>
            </a:r>
            <a:r>
              <a:rPr lang="ru-RU" sz="2400" dirty="0"/>
              <a:t>работ в 2022 году</a:t>
            </a:r>
            <a:r>
              <a:rPr lang="ru-RU" sz="2400" dirty="0" smtClean="0"/>
              <a:t>»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800" dirty="0" smtClean="0"/>
              <a:t>Период проведения </a:t>
            </a:r>
            <a:endParaRPr lang="en-US" sz="2800" dirty="0" smtClean="0"/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в 10 - 11 классах </a:t>
            </a:r>
            <a:r>
              <a:rPr lang="ru-RU" sz="2400" dirty="0" smtClean="0"/>
              <a:t>: </a:t>
            </a:r>
            <a:r>
              <a:rPr lang="ru-RU" sz="2400" b="1" dirty="0">
                <a:solidFill>
                  <a:srgbClr val="FF0000"/>
                </a:solidFill>
              </a:rPr>
              <a:t>01.03.2022–25.03.2022 </a:t>
            </a:r>
            <a:endParaRPr lang="ru-RU" sz="2400" dirty="0">
              <a:solidFill>
                <a:srgbClr val="FF0000"/>
              </a:solidFill>
            </a:endParaRPr>
          </a:p>
          <a:p>
            <a:pPr algn="ctr"/>
            <a:r>
              <a:rPr lang="ru-RU" sz="2400" dirty="0" smtClean="0"/>
              <a:t>в 4-8 классах :  </a:t>
            </a:r>
            <a:r>
              <a:rPr lang="ru-RU" sz="2400" b="1" dirty="0">
                <a:solidFill>
                  <a:srgbClr val="FF0000"/>
                </a:solidFill>
              </a:rPr>
              <a:t>15.03.2022 –</a:t>
            </a:r>
            <a:r>
              <a:rPr lang="ru-RU" sz="2400" b="1" dirty="0" smtClean="0">
                <a:solidFill>
                  <a:srgbClr val="FF0000"/>
                </a:solidFill>
              </a:rPr>
              <a:t>20.05.2022</a:t>
            </a:r>
          </a:p>
          <a:p>
            <a:pPr marL="0" indent="0" algn="ctr">
              <a:buNone/>
            </a:pPr>
            <a:r>
              <a:rPr lang="ru-RU" sz="2400" dirty="0"/>
              <a:t> в компьютерной форме</a:t>
            </a:r>
            <a:r>
              <a:rPr lang="ru-RU" sz="2400" dirty="0" smtClean="0">
                <a:solidFill>
                  <a:prstClr val="black"/>
                </a:solidFill>
              </a:rPr>
              <a:t>:  </a:t>
            </a:r>
            <a:r>
              <a:rPr lang="ru-RU" sz="2400" b="1" dirty="0" smtClean="0">
                <a:solidFill>
                  <a:srgbClr val="FF0000"/>
                </a:solidFill>
              </a:rPr>
              <a:t>18.04.2022 </a:t>
            </a:r>
            <a:r>
              <a:rPr lang="ru-RU" sz="2400" b="1" dirty="0">
                <a:solidFill>
                  <a:srgbClr val="FF0000"/>
                </a:solidFill>
              </a:rPr>
              <a:t>–20.05.2022 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Время </a:t>
            </a:r>
            <a:r>
              <a:rPr lang="ru-RU" sz="2400" dirty="0"/>
              <a:t>выполнения работ и формат печати вариантов ВПР </a:t>
            </a:r>
            <a:r>
              <a:rPr lang="ru-RU" sz="2400" dirty="0" smtClean="0"/>
              <a:t>представлены </a:t>
            </a:r>
            <a:r>
              <a:rPr lang="ru-RU" sz="2400" dirty="0"/>
              <a:t>в </a:t>
            </a:r>
            <a:r>
              <a:rPr lang="ru-RU" sz="2400" dirty="0" smtClean="0"/>
              <a:t>Приложении к Порядку проведения (от 45 до 90 мин)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3138" y="12810"/>
            <a:ext cx="1378862" cy="137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6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046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Формирование организационных ресурсов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505214"/>
              </p:ext>
            </p:extLst>
          </p:nvPr>
        </p:nvGraphicFramePr>
        <p:xfrm>
          <a:off x="609600" y="1495169"/>
          <a:ext cx="10972800" cy="4177352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29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Предварительный сбор данных о готовности/возможности  проведения ВПР </a:t>
                      </a:r>
                      <a:r>
                        <a:rPr lang="ru-RU" sz="1400" b="1" dirty="0"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компьютерной форме</a:t>
                      </a:r>
                      <a:endParaRPr lang="ru-RU" sz="14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 24.01.2022</a:t>
                      </a:r>
                      <a:endParaRPr lang="ru-RU" sz="1400" b="1"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(до 23:00 мск)</a:t>
                      </a:r>
                      <a:endParaRPr lang="ru-RU" sz="1400" b="1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Региональные и/или муниципальные координаторы, ОО</a:t>
                      </a:r>
                      <a:endParaRPr lang="ru-RU" sz="1400" b="1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3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Формирование заявки от ОО на участие в ВПР, в том числе в компьютерной форме </a:t>
                      </a:r>
                      <a:endParaRPr lang="ru-RU" sz="14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 11.02.2022</a:t>
                      </a:r>
                      <a:endParaRPr lang="ru-RU" sz="1400" b="1" dirty="0"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(до 23:00 </a:t>
                      </a:r>
                      <a:r>
                        <a:rPr lang="ru-RU" sz="14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мск</a:t>
                      </a: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Региональные и/или муниципальные координаторы, ОО</a:t>
                      </a:r>
                      <a:endParaRPr lang="ru-RU" sz="14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29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Формирование заявки от региональных координаторов на участие ОО в ВПР, в том числе</a:t>
                      </a:r>
                      <a:r>
                        <a:rPr lang="ru-RU" sz="1400" b="1">
                          <a:effectLst/>
                          <a:latin typeface="+mn-lt"/>
                          <a:cs typeface="Times New Roman"/>
                        </a:rPr>
                        <a:t> в </a:t>
                      </a: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компьютерной форме </a:t>
                      </a:r>
                      <a:endParaRPr lang="ru-RU" sz="1400" b="1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 18.02.2022</a:t>
                      </a:r>
                      <a:endParaRPr lang="ru-RU" sz="1400" b="1" dirty="0"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(до 23:00 </a:t>
                      </a:r>
                      <a:r>
                        <a:rPr lang="ru-RU" sz="14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мск</a:t>
                      </a: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Региональные координаторы</a:t>
                      </a:r>
                      <a:endParaRPr lang="ru-RU" sz="1400" b="1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29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Сбор контекстных данных об ОО</a:t>
                      </a:r>
                      <a:r>
                        <a:rPr lang="ru-RU" sz="1400" b="1"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ru-RU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для проведения мониторинга качества подготовки обучающихся</a:t>
                      </a:r>
                      <a:endParaRPr lang="ru-RU" sz="1400" b="1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01.02.2022 - 14.03.2022</a:t>
                      </a:r>
                      <a:endParaRPr lang="ru-RU" sz="1400" b="1" dirty="0"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(до 18:00 </a:t>
                      </a:r>
                      <a:r>
                        <a:rPr lang="ru-RU" sz="1400" b="1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мск</a:t>
                      </a: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Региональные и/или муниципальные координаторы, ОО</a:t>
                      </a:r>
                      <a:endParaRPr lang="ru-RU" sz="14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3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185" y="12321"/>
            <a:ext cx="1377815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32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804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Проведение ВПР в 4-8 классах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3524" y="968156"/>
            <a:ext cx="109788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ВПР проводятся   </a:t>
            </a:r>
            <a:r>
              <a:rPr lang="ru-RU" sz="2400" b="1" dirty="0" smtClean="0">
                <a:solidFill>
                  <a:srgbClr val="FF0000"/>
                </a:solidFill>
              </a:rPr>
              <a:t>в штатном режиме </a:t>
            </a:r>
            <a:r>
              <a:rPr lang="ru-RU" sz="2400" dirty="0" smtClean="0"/>
              <a:t>во всех классах данной параллели по предметам:</a:t>
            </a:r>
            <a:br>
              <a:rPr lang="ru-RU" sz="2400" dirty="0" smtClean="0"/>
            </a:br>
            <a:r>
              <a:rPr lang="ru-RU" sz="2400" dirty="0" smtClean="0"/>
              <a:t>-   в 4 классах «Русский язык», «Математика», «Окружающий мир»;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в 5 </a:t>
            </a:r>
            <a:r>
              <a:rPr lang="ru-RU" sz="2400" dirty="0"/>
              <a:t>классах «Русский язык», «Математика», «История», «</a:t>
            </a:r>
            <a:r>
              <a:rPr lang="ru-RU" sz="2400" dirty="0" smtClean="0"/>
              <a:t>Биология»;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в </a:t>
            </a:r>
            <a:r>
              <a:rPr lang="ru-RU" sz="2400" dirty="0" smtClean="0"/>
              <a:t>6 </a:t>
            </a:r>
            <a:r>
              <a:rPr lang="ru-RU" sz="2400" dirty="0"/>
              <a:t>классах «Русский язык», «Математика</a:t>
            </a:r>
            <a:r>
              <a:rPr lang="ru-RU" sz="2400" dirty="0" smtClean="0"/>
              <a:t>»</a:t>
            </a:r>
            <a:r>
              <a:rPr lang="ru-RU" sz="32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/>
              <a:t>; 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в 7 классах «Русский </a:t>
            </a:r>
            <a:r>
              <a:rPr lang="ru-RU" sz="2400" dirty="0"/>
              <a:t>язык», «Математика</a:t>
            </a:r>
            <a:r>
              <a:rPr lang="ru-RU" sz="2400" dirty="0" smtClean="0"/>
              <a:t>», «Иностранный </a:t>
            </a:r>
            <a:r>
              <a:rPr lang="ru-RU" sz="2400" dirty="0"/>
              <a:t>язык</a:t>
            </a:r>
            <a:r>
              <a:rPr lang="ru-RU" sz="2400" dirty="0" smtClean="0"/>
              <a:t>»(«</a:t>
            </a:r>
            <a:r>
              <a:rPr lang="ru-RU" sz="2400" dirty="0"/>
              <a:t>Английский язык», «Немецкий язык», «Французский язык</a:t>
            </a:r>
            <a:r>
              <a:rPr lang="ru-RU" sz="2400" dirty="0" smtClean="0"/>
              <a:t>»)</a:t>
            </a:r>
            <a:r>
              <a:rPr lang="ru-RU" sz="32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/>
              <a:t>; </a:t>
            </a:r>
            <a:endParaRPr lang="ru-RU" sz="2400" dirty="0"/>
          </a:p>
          <a:p>
            <a:pPr marL="342900" indent="-342900">
              <a:buFontTx/>
              <a:buChar char="-"/>
            </a:pPr>
            <a:r>
              <a:rPr lang="ru-RU" sz="2400" dirty="0"/>
              <a:t>в </a:t>
            </a:r>
            <a:r>
              <a:rPr lang="ru-RU" sz="2400" dirty="0" smtClean="0"/>
              <a:t>8 </a:t>
            </a:r>
            <a:r>
              <a:rPr lang="ru-RU" sz="2400" dirty="0"/>
              <a:t>классах «Русский язык», «Математика</a:t>
            </a:r>
            <a:r>
              <a:rPr lang="ru-RU" sz="2400" dirty="0" smtClean="0"/>
              <a:t>»</a:t>
            </a:r>
            <a:r>
              <a:rPr lang="ru-RU" sz="2800" dirty="0" smtClean="0">
                <a:solidFill>
                  <a:srgbClr val="FF0000"/>
                </a:solidFill>
              </a:rPr>
              <a:t>*</a:t>
            </a:r>
            <a:r>
              <a:rPr lang="ru-RU" sz="2400" dirty="0" smtClean="0"/>
              <a:t>; 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/>
              <a:t>ВПР </a:t>
            </a:r>
            <a:r>
              <a:rPr lang="ru-RU" sz="2400" dirty="0"/>
              <a:t>проводятся в </a:t>
            </a:r>
            <a:r>
              <a:rPr lang="ru-RU" sz="2400" b="1" dirty="0">
                <a:solidFill>
                  <a:srgbClr val="FF0000"/>
                </a:solidFill>
              </a:rPr>
              <a:t>режиме апробации</a:t>
            </a:r>
            <a:r>
              <a:rPr lang="ru-RU" sz="2400" dirty="0"/>
              <a:t>: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-  в 10 и 11 классах по предмету «География», 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- в 11 классе по предметам: «Физика», «Химия», «Биология», «История»,  «Иностранный язык»: «Английский язык», «Немецкий язык», «Французский язык».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185" y="0"/>
            <a:ext cx="1377815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8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868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+mn-lt"/>
              </a:rPr>
              <a:t>*</a:t>
            </a:r>
            <a:r>
              <a:rPr lang="ru-RU" sz="2400" dirty="0" smtClean="0">
                <a:latin typeface="+mn-lt"/>
              </a:rPr>
              <a:t>Проведение </a:t>
            </a:r>
            <a:r>
              <a:rPr lang="ru-RU" sz="2400" dirty="0">
                <a:latin typeface="+mn-lt"/>
              </a:rPr>
              <a:t>ВПР в 6 - 8 классах по 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ДВУМ </a:t>
            </a:r>
            <a:r>
              <a:rPr lang="ru-RU" sz="2400" dirty="0" smtClean="0">
                <a:latin typeface="+mn-lt"/>
              </a:rPr>
              <a:t>предметам </a:t>
            </a:r>
            <a:r>
              <a:rPr lang="ru-RU" sz="2400" dirty="0">
                <a:latin typeface="+mn-lt"/>
              </a:rPr>
              <a:t>на основе случайного </a:t>
            </a:r>
            <a:r>
              <a:rPr lang="ru-RU" sz="2400" dirty="0" smtClean="0">
                <a:latin typeface="+mn-lt"/>
              </a:rPr>
              <a:t>выбора:</a:t>
            </a:r>
            <a:endParaRPr lang="ru-RU" sz="240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1827" y="1223319"/>
            <a:ext cx="1089865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в </a:t>
            </a:r>
            <a:r>
              <a:rPr lang="ru-RU" sz="2400" dirty="0" smtClean="0"/>
              <a:t>6 </a:t>
            </a:r>
            <a:r>
              <a:rPr lang="ru-RU" sz="2400" dirty="0"/>
              <a:t>классе по предметам: </a:t>
            </a:r>
            <a:r>
              <a:rPr lang="ru-RU" sz="2400" dirty="0" smtClean="0"/>
              <a:t>«География», «Обществознание», </a:t>
            </a:r>
            <a:r>
              <a:rPr lang="ru-RU" sz="2400" dirty="0"/>
              <a:t>«Биология», «История</a:t>
            </a:r>
            <a:r>
              <a:rPr lang="ru-RU" sz="2400" dirty="0" smtClean="0"/>
              <a:t>»;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в 7 </a:t>
            </a:r>
            <a:r>
              <a:rPr lang="ru-RU" sz="2400" dirty="0"/>
              <a:t>классе по предметам: «Физика</a:t>
            </a:r>
            <a:r>
              <a:rPr lang="ru-RU" sz="2400" dirty="0" smtClean="0"/>
              <a:t>»,  </a:t>
            </a:r>
            <a:r>
              <a:rPr lang="ru-RU" sz="2400" dirty="0"/>
              <a:t>«География», «Обществознание», «Биология», «История</a:t>
            </a:r>
            <a:r>
              <a:rPr lang="ru-RU" sz="2400" dirty="0" smtClean="0"/>
              <a:t>»;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 в 8 </a:t>
            </a:r>
            <a:r>
              <a:rPr lang="ru-RU" sz="2400" dirty="0"/>
              <a:t>классе по предметам: «Физика»,  «География», «Обществознание», «Биология», «История</a:t>
            </a:r>
            <a:r>
              <a:rPr lang="ru-RU" sz="2400" dirty="0" smtClean="0"/>
              <a:t>», </a:t>
            </a:r>
            <a:r>
              <a:rPr lang="ru-RU" sz="2400" dirty="0" smtClean="0">
                <a:solidFill>
                  <a:srgbClr val="FF0000"/>
                </a:solidFill>
              </a:rPr>
              <a:t>«</a:t>
            </a:r>
            <a:r>
              <a:rPr lang="ru-RU" sz="2400" dirty="0">
                <a:solidFill>
                  <a:srgbClr val="FF0000"/>
                </a:solidFill>
              </a:rPr>
              <a:t>Химия</a:t>
            </a:r>
            <a:r>
              <a:rPr lang="ru-RU" sz="2400" dirty="0" smtClean="0">
                <a:solidFill>
                  <a:srgbClr val="FF0000"/>
                </a:solidFill>
              </a:rPr>
              <a:t>».</a:t>
            </a:r>
            <a:endParaRPr lang="ru-RU" sz="2400" dirty="0">
              <a:solidFill>
                <a:srgbClr val="FF0000"/>
              </a:solidFill>
            </a:endParaRPr>
          </a:p>
          <a:p>
            <a:pPr indent="457200"/>
            <a:endParaRPr lang="ru-RU" sz="2400" dirty="0"/>
          </a:p>
          <a:p>
            <a:pPr indent="457200"/>
            <a:r>
              <a:rPr lang="ru-RU" sz="2400" dirty="0" smtClean="0"/>
              <a:t>В </a:t>
            </a:r>
            <a:r>
              <a:rPr lang="ru-RU" sz="2400" dirty="0"/>
              <a:t>6 - 8 классах распределение конкретных предметов </a:t>
            </a:r>
            <a:r>
              <a:rPr lang="ru-RU" sz="2400" dirty="0" smtClean="0"/>
              <a:t>:</a:t>
            </a:r>
          </a:p>
          <a:p>
            <a:pPr indent="457200"/>
            <a:r>
              <a:rPr lang="ru-RU" sz="2400" dirty="0" smtClean="0"/>
              <a:t>- на </a:t>
            </a:r>
            <a:r>
              <a:rPr lang="ru-RU" sz="2400" dirty="0"/>
              <a:t>основе случайного выбора по конкретным классам осуществляется Федеральным организатором</a:t>
            </a:r>
            <a:r>
              <a:rPr lang="ru-RU" sz="2400" dirty="0" smtClean="0"/>
              <a:t>.</a:t>
            </a:r>
          </a:p>
          <a:p>
            <a:pPr indent="457200"/>
            <a:r>
              <a:rPr lang="ru-RU" sz="2400" dirty="0" smtClean="0"/>
              <a:t>- предоставляется ОО на </a:t>
            </a:r>
            <a:r>
              <a:rPr lang="ru-RU" sz="2400" dirty="0"/>
              <a:t>неделе, предшествующей проведению работы по этим </a:t>
            </a:r>
            <a:r>
              <a:rPr lang="ru-RU" sz="2400" dirty="0" smtClean="0"/>
              <a:t>предметам</a:t>
            </a:r>
            <a:r>
              <a:rPr lang="ru-RU" sz="2400" dirty="0"/>
              <a:t>;</a:t>
            </a:r>
            <a:endParaRPr lang="ru-RU" sz="2400" dirty="0" smtClean="0"/>
          </a:p>
          <a:p>
            <a:pPr indent="457200"/>
            <a:r>
              <a:rPr lang="ru-RU" sz="2400" dirty="0" smtClean="0"/>
              <a:t>- публикуется </a:t>
            </a:r>
            <a:r>
              <a:rPr lang="ru-RU" sz="2400" dirty="0"/>
              <a:t>в личном кабинете ОО ФИС ОКО в соответствии с информацией, полученной от ОО.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9351" y="0"/>
            <a:ext cx="1377815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9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311" y="301121"/>
            <a:ext cx="10972800" cy="788043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Проведение ВПР в 5-8 классах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 (</a:t>
            </a:r>
            <a:r>
              <a:rPr lang="ru-RU" sz="3600" b="1" dirty="0" smtClean="0">
                <a:solidFill>
                  <a:srgbClr val="FF0000"/>
                </a:solidFill>
              </a:rPr>
              <a:t>в </a:t>
            </a:r>
            <a:r>
              <a:rPr lang="ru-RU" sz="3600" b="1" dirty="0">
                <a:solidFill>
                  <a:srgbClr val="FF0000"/>
                </a:solidFill>
              </a:rPr>
              <a:t>компьютерной </a:t>
            </a:r>
            <a:r>
              <a:rPr lang="ru-RU" sz="3600" b="1" dirty="0" smtClean="0">
                <a:solidFill>
                  <a:srgbClr val="FF0000"/>
                </a:solidFill>
              </a:rPr>
              <a:t>форме</a:t>
            </a:r>
            <a:r>
              <a:rPr lang="ru-RU" sz="3600" dirty="0" smtClean="0">
                <a:solidFill>
                  <a:srgbClr val="FF0000"/>
                </a:solidFill>
              </a:rPr>
              <a:t>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6101" y="1225689"/>
            <a:ext cx="109788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</a:t>
            </a:r>
            <a:r>
              <a:rPr lang="ru-RU" sz="2400" dirty="0" smtClean="0"/>
              <a:t>льтернативная </a:t>
            </a:r>
            <a:r>
              <a:rPr lang="ru-RU" sz="2400" dirty="0"/>
              <a:t>возможность выполнения участниками работ в компьютерной форме: </a:t>
            </a:r>
          </a:p>
          <a:p>
            <a:r>
              <a:rPr lang="ru-RU" sz="2400" dirty="0" smtClean="0"/>
              <a:t>-   в </a:t>
            </a:r>
            <a:r>
              <a:rPr lang="ru-RU" sz="2400" dirty="0"/>
              <a:t>5 классах по предметам «История», «Биология</a:t>
            </a:r>
            <a:r>
              <a:rPr lang="ru-RU" sz="2400" dirty="0" smtClean="0"/>
              <a:t>»;</a:t>
            </a:r>
          </a:p>
          <a:p>
            <a:r>
              <a:rPr lang="ru-RU" sz="2400" dirty="0" smtClean="0"/>
              <a:t>-   в </a:t>
            </a:r>
            <a:r>
              <a:rPr lang="ru-RU" sz="2400" dirty="0"/>
              <a:t>6, 7, 8 классах по предметам «История», «Биология», «География», «Обществознание</a:t>
            </a:r>
            <a:r>
              <a:rPr lang="ru-RU" sz="2400" dirty="0" smtClean="0"/>
              <a:t>»;</a:t>
            </a:r>
            <a:endParaRPr lang="ru-RU" sz="2400" dirty="0"/>
          </a:p>
          <a:p>
            <a:r>
              <a:rPr lang="ru-RU" sz="2400" dirty="0" smtClean="0"/>
              <a:t>-   в </a:t>
            </a:r>
            <a:r>
              <a:rPr lang="ru-RU" sz="2400" dirty="0"/>
              <a:t>каждой параллели по каждому  предмету выбирается только одна форма проведения (для всей параллели по выбранному предмету) -  традиционная или </a:t>
            </a:r>
            <a:r>
              <a:rPr lang="ru-RU" sz="2400" dirty="0" smtClean="0"/>
              <a:t>компьютерная;</a:t>
            </a:r>
          </a:p>
          <a:p>
            <a:r>
              <a:rPr lang="ru-RU" sz="2400" dirty="0" smtClean="0"/>
              <a:t>-  архивы </a:t>
            </a:r>
            <a:r>
              <a:rPr lang="ru-RU" sz="2400" dirty="0"/>
              <a:t>с материалами для проведения работы в традиционной форме по выбранным классам и предметам и формы сбора результатов для  </a:t>
            </a:r>
            <a:r>
              <a:rPr lang="ru-RU" sz="2400" dirty="0" smtClean="0"/>
              <a:t>ОО предоставляться </a:t>
            </a:r>
            <a:r>
              <a:rPr lang="ru-RU" sz="2400" dirty="0"/>
              <a:t>не будут. </a:t>
            </a:r>
            <a:endParaRPr lang="ru-RU" sz="2400" dirty="0" smtClean="0"/>
          </a:p>
          <a:p>
            <a:endParaRPr lang="ru-RU" sz="2400" dirty="0" smtClean="0"/>
          </a:p>
          <a:p>
            <a:pPr indent="457200"/>
            <a:r>
              <a:rPr lang="ru-RU" sz="2400" dirty="0" smtClean="0"/>
              <a:t>В </a:t>
            </a:r>
            <a:r>
              <a:rPr lang="ru-RU" sz="2400" dirty="0"/>
              <a:t>ОО с большим количеством участников возможно проведение ВПР в компьютерной форме в несколько сессий в рамках выбранной даты или в течение нескольких дней.</a:t>
            </a:r>
            <a:endParaRPr lang="ru-RU" sz="2400" dirty="0"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726" y="0"/>
            <a:ext cx="1377815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58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804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Проведение </a:t>
            </a:r>
            <a:r>
              <a:rPr lang="ru-RU" sz="2800" b="1" dirty="0">
                <a:solidFill>
                  <a:srgbClr val="FF0000"/>
                </a:solidFill>
                <a:latin typeface="+mn-lt"/>
              </a:rPr>
              <a:t>ВПР в 5-8 классах (в компьютерной форме)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6205" y="1234814"/>
            <a:ext cx="1027258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/>
              <a:t>В случае принятия решения о проведении проверочных работ в компьютерной форме эксперты для проверки заданий получат доступ к системе электронной проверки заданий «Эксперт». </a:t>
            </a:r>
            <a:endParaRPr lang="ru-RU" sz="2400" dirty="0" smtClean="0"/>
          </a:p>
          <a:p>
            <a:pPr indent="457200"/>
            <a:endParaRPr lang="ru-RU" sz="2400" dirty="0"/>
          </a:p>
          <a:p>
            <a:pPr indent="457200"/>
            <a:r>
              <a:rPr lang="ru-RU" sz="2400" dirty="0" smtClean="0"/>
              <a:t>Эксперты будут проверять работы обучающихся своей образовательной организации.</a:t>
            </a:r>
          </a:p>
          <a:p>
            <a:pPr indent="457200"/>
            <a:endParaRPr lang="ru-RU" sz="2400" dirty="0"/>
          </a:p>
          <a:p>
            <a:pPr indent="457200"/>
            <a:r>
              <a:rPr lang="ru-RU" sz="2400" dirty="0"/>
              <a:t>Сбор информации о количестве экспертов по проверке заданий проверочной работы в  компьютерной форме в 5-8 классах по предметам история, биология, география, </a:t>
            </a:r>
            <a:r>
              <a:rPr lang="ru-RU" sz="2400" dirty="0" smtClean="0"/>
              <a:t>обществознание </a:t>
            </a:r>
          </a:p>
          <a:p>
            <a:pPr indent="457200" algn="ctr"/>
            <a:r>
              <a:rPr lang="ru-RU" sz="2400" b="1" dirty="0"/>
              <a:t>д</a:t>
            </a:r>
            <a:r>
              <a:rPr lang="ru-RU" sz="2400" b="1" dirty="0" smtClean="0"/>
              <a:t>о </a:t>
            </a:r>
            <a:r>
              <a:rPr lang="ru-RU" sz="2400" b="1" dirty="0"/>
              <a:t>11.04 2022 (до 23:00 </a:t>
            </a:r>
            <a:r>
              <a:rPr lang="ru-RU" sz="2400" b="1" dirty="0" err="1"/>
              <a:t>мск</a:t>
            </a:r>
            <a:r>
              <a:rPr lang="ru-RU" sz="2400" b="1" dirty="0"/>
              <a:t>)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185" y="0"/>
            <a:ext cx="1377815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233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Сбор контекстных данных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A1FD-3C92-4EFE-8C9E-1A3020CA458E}" type="slidenum">
              <a:rPr lang="ru-RU" smtClean="0"/>
              <a:t>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94506" y="1468527"/>
            <a:ext cx="105279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Сбор </a:t>
            </a:r>
            <a:r>
              <a:rPr lang="ru-RU" sz="2400" dirty="0"/>
              <a:t>контекстных данных об ОО для проведения мониторинга качества подготовки обучающихся</a:t>
            </a:r>
            <a:endParaRPr lang="ru-RU" sz="2400" dirty="0" smtClean="0"/>
          </a:p>
          <a:p>
            <a:r>
              <a:rPr lang="ru-RU" sz="2400" dirty="0" smtClean="0"/>
              <a:t>             </a:t>
            </a:r>
            <a:endParaRPr lang="ru-RU" sz="2400" dirty="0"/>
          </a:p>
          <a:p>
            <a:pPr algn="ctr"/>
            <a:r>
              <a:rPr lang="ru-RU" sz="2400" dirty="0" smtClean="0"/>
              <a:t>   </a:t>
            </a:r>
            <a:r>
              <a:rPr lang="ru-RU" sz="2400" dirty="0" smtClean="0">
                <a:solidFill>
                  <a:srgbClr val="FF0000"/>
                </a:solidFill>
              </a:rPr>
              <a:t>01.02.2022 </a:t>
            </a:r>
            <a:r>
              <a:rPr lang="ru-RU" sz="2400" dirty="0">
                <a:solidFill>
                  <a:srgbClr val="FF0000"/>
                </a:solidFill>
              </a:rPr>
              <a:t>- 14.03.2022</a:t>
            </a:r>
          </a:p>
          <a:p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0911" y="0"/>
            <a:ext cx="1377815" cy="137781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93819" y="5346156"/>
            <a:ext cx="8221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https://fioco.ru/obraztsi_i_opisaniya_vpr_2022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571" y="4466436"/>
            <a:ext cx="11587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Образцы</a:t>
            </a:r>
            <a:r>
              <a:rPr lang="ru-RU" sz="2800" b="1" dirty="0">
                <a:solidFill>
                  <a:srgbClr val="333333"/>
                </a:solidFill>
                <a:latin typeface="Helvetica" panose="020B060402020202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и описания проверочных работ для проведения ВПР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459436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6477</TotalTime>
  <Words>643</Words>
  <Application>Microsoft Office PowerPoint</Application>
  <PresentationFormat>Широкоэкранный</PresentationFormat>
  <Paragraphs>86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Helvetica</vt:lpstr>
      <vt:lpstr>Times New Roman</vt:lpstr>
      <vt:lpstr>Wingdings</vt:lpstr>
      <vt:lpstr>Тема Office</vt:lpstr>
      <vt:lpstr>ПОДГОТОВКА к ВПР 2022</vt:lpstr>
      <vt:lpstr>Проведение ВПР в 2022 году в 4-8 и 10-11 классах</vt:lpstr>
      <vt:lpstr>Формирование организационных ресурсов </vt:lpstr>
      <vt:lpstr>Проведение ВПР в 4-8 классах</vt:lpstr>
      <vt:lpstr>*Проведение ВПР в 6 - 8 классах по  ДВУМ предметам на основе случайного выбора:</vt:lpstr>
      <vt:lpstr>Проведение ВПР в 5-8 классах  (в компьютерной форме)</vt:lpstr>
      <vt:lpstr>Проведение ВПР в 5-8 классах (в компьютерной форме)</vt:lpstr>
      <vt:lpstr>Сбор контекстных данных</vt:lpstr>
    </vt:vector>
  </TitlesOfParts>
  <Company>Умная Москва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ФИОКО</dc:creator>
  <cp:lastModifiedBy>RePack by Diakov</cp:lastModifiedBy>
  <cp:revision>442</cp:revision>
  <dcterms:created xsi:type="dcterms:W3CDTF">2016-12-17T10:03:25Z</dcterms:created>
  <dcterms:modified xsi:type="dcterms:W3CDTF">2022-02-03T19:39:06Z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Умная Москва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1</vt:i4>
  </property>
  <property fmtid="{D5CDD505-2E9C-101B-9397-08002B2CF9AE}" pid="8" name="Notes">
    <vt:i4>62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62</vt:i4>
  </property>
</Properties>
</file>